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262DE0-770A-45EA-828C-93E9831743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5F6950-F674-4689-ADD7-EB9E4ECD8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24B59B-271C-4240-B841-98A29BE05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808-8545-4781-BD5A-A884FABDED1F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659662-10AB-4FA6-B303-087BEE949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7E6D4F3-A5FB-492E-9EF5-9EF7BA0A1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B5E5-6D69-4B85-A586-E776E1CE37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4900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A21C01-F4A1-4CD5-9AD9-B5BF68640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0159294-C180-4C3F-9347-1F0409FBC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CFF6B3-E3D7-4B23-A288-5844ABA0A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808-8545-4781-BD5A-A884FABDED1F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566167-FA82-4598-8938-5C9437844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72780D-9643-4387-A97C-B8A57C0E8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B5E5-6D69-4B85-A586-E776E1CE37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474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8B7194A-C9BD-4144-9E03-6328EEF23A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F6A5F03-D274-4703-A1A7-83447F6F9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74EA7E-BDE9-44A9-9ED3-1411682CD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808-8545-4781-BD5A-A884FABDED1F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D48855-2C6A-4AFA-A8DC-2AA16D54F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D284EF-9A8F-4A41-AD41-7B63B58C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B5E5-6D69-4B85-A586-E776E1CE37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130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91570E-1F88-4EDB-829C-CDBCA1A0C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8F783F-AB23-4A06-89A9-5E3D280F5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20E978-DE2D-4BFC-A008-B25DD6E3B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808-8545-4781-BD5A-A884FABDED1F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2572E7B-17B1-43E9-8531-F4F10792D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53FF5E7-89A4-496F-AB1D-B8E0671F7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B5E5-6D69-4B85-A586-E776E1CE37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46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31DCDE-5557-4B97-93CC-C4968F9AB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2EDB431-223D-4E07-A18A-10F9E0249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4A7996-1ECE-47EC-AD27-47DC46614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808-8545-4781-BD5A-A884FABDED1F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B5B2B1-9633-4FF1-A628-C5A9609A8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249075-ED6E-4E4C-8ABE-13E157044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B5E5-6D69-4B85-A586-E776E1CE37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985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A9E34F-18BB-4B3F-B9C9-45907D254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4D8100-CACD-471E-B505-2E227698F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4EC1887-126D-4B4B-95E1-98FEFD496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824C15-3470-458C-87D2-8568460AB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808-8545-4781-BD5A-A884FABDED1F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9A1E14-207A-4966-B6E0-81F110C1B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5C153DA-5ED2-4391-B8A4-DA42D390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B5E5-6D69-4B85-A586-E776E1CE37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971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AEDAE5-E3B9-44C2-A2D4-57F6A1882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4D1B932-86FC-4DBE-8819-C2A4FCDF2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9F1111B-BF68-46A5-A008-4825C4579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DAFDB78-3857-44EB-8867-5C6D364AA5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6843790-A6AA-4739-BCE0-0E59F8F756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F8FE111-79EF-495F-B15F-3770C8B7D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808-8545-4781-BD5A-A884FABDED1F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406DC96-2668-4236-A253-329C8BEF3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B67F14E-1AA4-4EE0-8720-E12F5149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B5E5-6D69-4B85-A586-E776E1CE37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682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C5C1CA-215F-4B1F-AE87-12FDC8A29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B63B9D8-1AA4-4AF8-8A0F-E649C6EA5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808-8545-4781-BD5A-A884FABDED1F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E24F38E-B5DA-4CB6-9A60-6A92FF278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FADA772-5858-4507-9BC1-43745C5C5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B5E5-6D69-4B85-A586-E776E1CE37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973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F372922-E23A-4981-B04E-B669A30E7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808-8545-4781-BD5A-A884FABDED1F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F47F278-CFB9-4745-96C6-4324D3BCE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5869CF9-BD62-451D-BBE1-0B14B6ABC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B5E5-6D69-4B85-A586-E776E1CE37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743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795A4-C13A-4CF8-BD47-6E6EC4804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364CBE-69A2-4CE0-AAD7-D344F5EBF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616687A-F072-42EF-8BD0-8F77FFFFA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6F1B9C1-08B8-47D4-AAE1-58AB4D528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808-8545-4781-BD5A-A884FABDED1F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2C1867C-A51A-4F0F-A3BB-4D0143B35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4B5C098-DEBE-48F6-A03D-DD4D0A6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B5E5-6D69-4B85-A586-E776E1CE37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356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C0CDA3-0C69-4CA1-8B3E-5CB1BF359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65FFD60-1312-40CC-A8C7-274A2021CD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C5F4565-5FA3-4F6B-B1DF-335E1AAFF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1C790D5-599C-443C-9158-2EAFA004C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A808-8545-4781-BD5A-A884FABDED1F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0DED3E4-2AFE-420E-9273-40F06CE29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A2E5208-A37E-4831-B79F-42D6F3A3C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B5E5-6D69-4B85-A586-E776E1CE37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78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1E398C2-D013-473B-89C2-6C8BFEBBB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B4191C6-FCB6-4D7A-BA2C-7B32D565D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4C4BDB-91AA-4C01-9C61-37CDE6279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5A808-8545-4781-BD5A-A884FABDED1F}" type="datetimeFigureOut">
              <a:rPr lang="nl-NL" smtClean="0"/>
              <a:t>20-6-2018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730144-F4E3-4A45-81CA-50D61C6FC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C9C3AE-781C-4012-898B-8B1A74CC2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3B5E5-6D69-4B85-A586-E776E1CE374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412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VPH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2 </a:t>
            </a:r>
            <a:r>
              <a:rPr lang="nl-NL" dirty="0" err="1"/>
              <a:t>medicate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6338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Crème: bestaat uit veel water en weinig vet of olie. Een crème trekt snel weg. Je wrijft de crème in de huid.</a:t>
            </a:r>
          </a:p>
          <a:p>
            <a:endParaRPr lang="nl-NL" dirty="0"/>
          </a:p>
          <a:p>
            <a:r>
              <a:rPr lang="nl-NL" dirty="0"/>
              <a:t>Zalf: bevat vrijwel alleen vet. Nauwelijks of geen water. Deze zalf werk goed voor een zeer droge huid. Contra-indicatie bv eczeemhuid. Hierdoor sluit je de huid af.</a:t>
            </a:r>
          </a:p>
          <a:p>
            <a:endParaRPr lang="nl-NL" dirty="0"/>
          </a:p>
          <a:p>
            <a:r>
              <a:rPr lang="nl-NL" dirty="0"/>
              <a:t>Vette crème zit ertussen in. Goed voor bv eczeem patiënten. Niet te vet, niet te dun.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Zalf en crème</a:t>
            </a:r>
          </a:p>
        </p:txBody>
      </p:sp>
    </p:spTree>
    <p:extLst>
      <p:ext uri="{BB962C8B-B14F-4D97-AF65-F5344CB8AC3E}">
        <p14:creationId xmlns:p14="http://schemas.microsoft.com/office/powerpoint/2010/main" val="2043220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Neusdruppels</a:t>
            </a:r>
          </a:p>
          <a:p>
            <a:endParaRPr lang="nl-NL" dirty="0"/>
          </a:p>
          <a:p>
            <a:r>
              <a:rPr lang="nl-NL" dirty="0"/>
              <a:t>Oogdruppels</a:t>
            </a:r>
          </a:p>
          <a:p>
            <a:endParaRPr lang="nl-NL" dirty="0"/>
          </a:p>
          <a:p>
            <a:r>
              <a:rPr lang="nl-NL" dirty="0"/>
              <a:t>Oordruppels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Druppels</a:t>
            </a:r>
          </a:p>
        </p:txBody>
      </p:sp>
    </p:spTree>
    <p:extLst>
      <p:ext uri="{BB962C8B-B14F-4D97-AF65-F5344CB8AC3E}">
        <p14:creationId xmlns:p14="http://schemas.microsoft.com/office/powerpoint/2010/main" val="538744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Dosisaerosol</a:t>
            </a:r>
          </a:p>
          <a:p>
            <a:endParaRPr lang="nl-NL" dirty="0"/>
          </a:p>
          <a:p>
            <a:r>
              <a:rPr lang="nl-NL" dirty="0"/>
              <a:t>Poederinhalatoren</a:t>
            </a:r>
          </a:p>
          <a:p>
            <a:endParaRPr lang="nl-NL" dirty="0"/>
          </a:p>
          <a:p>
            <a:r>
              <a:rPr lang="nl-NL" dirty="0"/>
              <a:t>Vernevelaars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Inhalatie        </a:t>
            </a:r>
            <a:r>
              <a:rPr lang="nl-NL" sz="2200" dirty="0"/>
              <a:t>Verschillende inhalatoren: </a:t>
            </a:r>
            <a:br>
              <a:rPr lang="nl-NL" sz="2200" dirty="0"/>
            </a:b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607365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</a:rPr>
              <a:t>Check of zorgvrager zelf de regie kan nemen.</a:t>
            </a: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endParaRPr lang="nl-NL" dirty="0">
              <a:solidFill>
                <a:prstClr val="black"/>
              </a:solidFill>
            </a:endParaRP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</a:rPr>
              <a:t>Check welke bijzonderheden er zijn bij de toediening: </a:t>
            </a:r>
            <a:br>
              <a:rPr lang="nl-NL" dirty="0">
                <a:solidFill>
                  <a:prstClr val="black"/>
                </a:solidFill>
              </a:rPr>
            </a:br>
            <a:r>
              <a:rPr lang="nl-NL" dirty="0">
                <a:solidFill>
                  <a:prstClr val="black"/>
                </a:solidFill>
              </a:rPr>
              <a:t>Bijv. Orale medicatie: voor/tijdens/na het eten/nuchter? Heel? Oplossen? Bruisen?</a:t>
            </a:r>
            <a:br>
              <a:rPr lang="nl-NL" dirty="0">
                <a:solidFill>
                  <a:prstClr val="black"/>
                </a:solidFill>
              </a:rPr>
            </a:br>
            <a:r>
              <a:rPr lang="nl-NL" dirty="0">
                <a:solidFill>
                  <a:prstClr val="black"/>
                </a:solidFill>
              </a:rPr>
              <a:t>Innemen met water? Dik vloeibaar?  </a:t>
            </a: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endParaRPr lang="nl-NL" dirty="0">
              <a:solidFill>
                <a:prstClr val="black"/>
              </a:solidFill>
            </a:endParaRP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</a:rPr>
              <a:t>Controle of zorgvrager medicatie heeft ingenomen. Pas daarna aftekenen!</a:t>
            </a: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endParaRPr lang="nl-NL" dirty="0">
              <a:solidFill>
                <a:prstClr val="black"/>
              </a:solidFill>
            </a:endParaRP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</a:rPr>
              <a:t>Observeren/rapporteren (voldoende) effect</a:t>
            </a: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</a:rPr>
              <a:t>Observeren/rapporteren bijwerkingen/ overgevoeligheidsreacties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>
                <a:solidFill>
                  <a:srgbClr val="424456"/>
                </a:solidFill>
                <a:latin typeface="+mn-lt"/>
              </a:rPr>
              <a:t>Aandachtspunten medicijntoediening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830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Medicatie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982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nl-NL" dirty="0"/>
              <a:t>De regel van 5:</a:t>
            </a:r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/>
              <a:t>1 juiste medicijn</a:t>
            </a:r>
          </a:p>
          <a:p>
            <a:pPr marL="109728" indent="0">
              <a:buNone/>
            </a:pPr>
            <a:r>
              <a:rPr lang="nl-NL" dirty="0"/>
              <a:t>2 juiste persoon</a:t>
            </a:r>
          </a:p>
          <a:p>
            <a:pPr marL="109728" indent="0">
              <a:buNone/>
            </a:pPr>
            <a:r>
              <a:rPr lang="nl-NL" dirty="0"/>
              <a:t>3 juiste tijdstip</a:t>
            </a:r>
          </a:p>
          <a:p>
            <a:pPr marL="109728" indent="0">
              <a:buNone/>
            </a:pPr>
            <a:r>
              <a:rPr lang="nl-NL" dirty="0"/>
              <a:t>4 juiste hoeveelheid</a:t>
            </a:r>
          </a:p>
          <a:p>
            <a:pPr marL="109728" indent="0">
              <a:buNone/>
            </a:pPr>
            <a:r>
              <a:rPr lang="nl-NL" dirty="0"/>
              <a:t>5 Juiste toedieningswijze</a:t>
            </a:r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dirty="0"/>
              <a:t>Let op: lees altijd de bijsluiter goed. </a:t>
            </a:r>
          </a:p>
          <a:p>
            <a:pPr marL="109728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Medicatie: </a:t>
            </a:r>
            <a:r>
              <a:rPr lang="nl-NL" sz="2800" dirty="0"/>
              <a:t>uitzetten of verstrekken</a:t>
            </a:r>
          </a:p>
        </p:txBody>
      </p:sp>
    </p:spTree>
    <p:extLst>
      <p:ext uri="{BB962C8B-B14F-4D97-AF65-F5344CB8AC3E}">
        <p14:creationId xmlns:p14="http://schemas.microsoft.com/office/powerpoint/2010/main" val="324996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pPr marL="109728" indent="0">
              <a:buNone/>
            </a:pPr>
            <a:r>
              <a:rPr lang="nl-NL" dirty="0"/>
              <a:t>De werking van een medicijn is</a:t>
            </a:r>
          </a:p>
          <a:p>
            <a:endParaRPr lang="nl-NL" dirty="0"/>
          </a:p>
          <a:p>
            <a:pPr marL="109728" indent="0">
              <a:buNone/>
            </a:pPr>
            <a:r>
              <a:rPr lang="nl-NL" dirty="0"/>
              <a:t>afhankelijk van verschillende factoren.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werking</a:t>
            </a:r>
          </a:p>
        </p:txBody>
      </p:sp>
    </p:spTree>
    <p:extLst>
      <p:ext uri="{BB962C8B-B14F-4D97-AF65-F5344CB8AC3E}">
        <p14:creationId xmlns:p14="http://schemas.microsoft.com/office/powerpoint/2010/main" val="1695381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Niveau en of de conditie van de cliënt. Soms werk medicatie tegenovergesteld.</a:t>
            </a:r>
          </a:p>
          <a:p>
            <a:endParaRPr lang="nl-NL" dirty="0"/>
          </a:p>
          <a:p>
            <a:r>
              <a:rPr lang="nl-NL" dirty="0"/>
              <a:t>Leeftijd, Naarmate de cliënt ouder wordt, wordt de werking van de nieren en ademhaling minder. Hierdoor duurt het afvoeren van afvalstoffen langer.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werking 1</a:t>
            </a:r>
          </a:p>
        </p:txBody>
      </p:sp>
    </p:spTree>
    <p:extLst>
      <p:ext uri="{BB962C8B-B14F-4D97-AF65-F5344CB8AC3E}">
        <p14:creationId xmlns:p14="http://schemas.microsoft.com/office/powerpoint/2010/main" val="344400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Tijdstip.</a:t>
            </a:r>
          </a:p>
          <a:p>
            <a:endParaRPr lang="nl-NL" dirty="0"/>
          </a:p>
          <a:p>
            <a:r>
              <a:rPr lang="nl-NL" dirty="0"/>
              <a:t>Voedingstoffen. Voeding kan effect hebben op de werking van medicijnen.</a:t>
            </a:r>
          </a:p>
          <a:p>
            <a:endParaRPr lang="nl-NL" dirty="0"/>
          </a:p>
          <a:p>
            <a:r>
              <a:rPr lang="nl-NL" dirty="0"/>
              <a:t>Medicatie die op elkaar inwerken.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werking 2</a:t>
            </a:r>
          </a:p>
        </p:txBody>
      </p:sp>
    </p:spTree>
    <p:extLst>
      <p:ext uri="{BB962C8B-B14F-4D97-AF65-F5344CB8AC3E}">
        <p14:creationId xmlns:p14="http://schemas.microsoft.com/office/powerpoint/2010/main" val="244784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Medicatie</a:t>
            </a:r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Toedieningsvormen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723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  <a:latin typeface="Georgia"/>
              </a:rPr>
              <a:t>Oraal</a:t>
            </a:r>
            <a:br>
              <a:rPr lang="nl-NL" dirty="0">
                <a:solidFill>
                  <a:prstClr val="black"/>
                </a:solidFill>
                <a:latin typeface="Georgia"/>
              </a:rPr>
            </a:br>
            <a:r>
              <a:rPr lang="nl-NL" dirty="0">
                <a:solidFill>
                  <a:prstClr val="black"/>
                </a:solidFill>
                <a:latin typeface="Georgia"/>
              </a:rPr>
              <a:t>- Tablet (</a:t>
            </a:r>
            <a:r>
              <a:rPr lang="nl-NL" dirty="0" err="1">
                <a:solidFill>
                  <a:prstClr val="black"/>
                </a:solidFill>
                <a:latin typeface="Georgia"/>
              </a:rPr>
              <a:t>retard</a:t>
            </a:r>
            <a:r>
              <a:rPr lang="nl-NL" dirty="0">
                <a:solidFill>
                  <a:prstClr val="black"/>
                </a:solidFill>
                <a:latin typeface="Georgia"/>
              </a:rPr>
              <a:t>)</a:t>
            </a:r>
            <a:br>
              <a:rPr lang="nl-NL" dirty="0">
                <a:solidFill>
                  <a:prstClr val="black"/>
                </a:solidFill>
                <a:latin typeface="Georgia"/>
              </a:rPr>
            </a:br>
            <a:r>
              <a:rPr lang="nl-NL" dirty="0">
                <a:solidFill>
                  <a:prstClr val="black"/>
                </a:solidFill>
                <a:latin typeface="Georgia"/>
              </a:rPr>
              <a:t>- Poeder</a:t>
            </a:r>
            <a:br>
              <a:rPr lang="nl-NL" dirty="0">
                <a:solidFill>
                  <a:prstClr val="black"/>
                </a:solidFill>
                <a:latin typeface="Georgia"/>
              </a:rPr>
            </a:br>
            <a:r>
              <a:rPr lang="nl-NL" dirty="0">
                <a:solidFill>
                  <a:prstClr val="black"/>
                </a:solidFill>
                <a:latin typeface="Georgia"/>
              </a:rPr>
              <a:t>- Capsule</a:t>
            </a:r>
            <a:br>
              <a:rPr lang="nl-NL" dirty="0">
                <a:solidFill>
                  <a:prstClr val="black"/>
                </a:solidFill>
                <a:latin typeface="Georgia"/>
              </a:rPr>
            </a:br>
            <a:r>
              <a:rPr lang="nl-NL" dirty="0">
                <a:solidFill>
                  <a:prstClr val="black"/>
                </a:solidFill>
                <a:latin typeface="Georgia"/>
              </a:rPr>
              <a:t>- Dragee</a:t>
            </a:r>
            <a:br>
              <a:rPr lang="nl-NL" dirty="0">
                <a:solidFill>
                  <a:prstClr val="black"/>
                </a:solidFill>
                <a:latin typeface="Georgia"/>
              </a:rPr>
            </a:br>
            <a:r>
              <a:rPr lang="nl-NL" dirty="0">
                <a:solidFill>
                  <a:prstClr val="black"/>
                </a:solidFill>
                <a:latin typeface="Georgia"/>
              </a:rPr>
              <a:t>- Bruistablet</a:t>
            </a:r>
            <a:br>
              <a:rPr lang="nl-NL" dirty="0">
                <a:solidFill>
                  <a:prstClr val="black"/>
                </a:solidFill>
                <a:latin typeface="Georgia"/>
              </a:rPr>
            </a:br>
            <a:r>
              <a:rPr lang="nl-NL" dirty="0">
                <a:solidFill>
                  <a:prstClr val="black"/>
                </a:solidFill>
                <a:latin typeface="Georgia"/>
              </a:rPr>
              <a:t>- Drank (meestal: siroop, suspensie) </a:t>
            </a: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  <a:latin typeface="Georgia"/>
              </a:rPr>
              <a:t>Rectaal</a:t>
            </a:r>
            <a:br>
              <a:rPr lang="nl-NL" dirty="0">
                <a:solidFill>
                  <a:prstClr val="black"/>
                </a:solidFill>
                <a:latin typeface="Georgia"/>
              </a:rPr>
            </a:br>
            <a:r>
              <a:rPr lang="nl-NL" dirty="0">
                <a:solidFill>
                  <a:prstClr val="black"/>
                </a:solidFill>
                <a:latin typeface="Georgia"/>
              </a:rPr>
              <a:t>- Zetpil (</a:t>
            </a:r>
            <a:r>
              <a:rPr lang="nl-NL" dirty="0" err="1">
                <a:solidFill>
                  <a:prstClr val="black"/>
                </a:solidFill>
                <a:latin typeface="Georgia"/>
              </a:rPr>
              <a:t>supp</a:t>
            </a:r>
            <a:r>
              <a:rPr lang="nl-NL" dirty="0">
                <a:solidFill>
                  <a:prstClr val="black"/>
                </a:solidFill>
                <a:latin typeface="Georgia"/>
              </a:rPr>
              <a:t>)</a:t>
            </a:r>
            <a:br>
              <a:rPr lang="nl-NL" dirty="0">
                <a:solidFill>
                  <a:prstClr val="black"/>
                </a:solidFill>
                <a:latin typeface="Georgia"/>
              </a:rPr>
            </a:br>
            <a:r>
              <a:rPr lang="nl-NL" dirty="0">
                <a:solidFill>
                  <a:prstClr val="black"/>
                </a:solidFill>
                <a:latin typeface="Georgia"/>
              </a:rPr>
              <a:t>- (Micro) Klysma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>
                <a:solidFill>
                  <a:srgbClr val="424456"/>
                </a:solidFill>
                <a:latin typeface="Trebuchet MS"/>
              </a:rPr>
              <a:t>ENTERALE  </a:t>
            </a:r>
            <a:r>
              <a:rPr lang="nl-NL" sz="2000" dirty="0">
                <a:solidFill>
                  <a:srgbClr val="424456"/>
                </a:solidFill>
                <a:latin typeface="Trebuchet MS"/>
              </a:rPr>
              <a:t>                      Via het maag darmstelsel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74945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  <a:latin typeface="Georgia"/>
              </a:rPr>
              <a:t>Druppels (oog/oor/neus)</a:t>
            </a: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  <a:latin typeface="Georgia"/>
              </a:rPr>
              <a:t>Zalven/crèmes (huid, oog, vagina)</a:t>
            </a: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  <a:latin typeface="Georgia"/>
              </a:rPr>
              <a:t>Pleisters</a:t>
            </a: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  <a:latin typeface="Georgia"/>
              </a:rPr>
              <a:t>Strooipoeder</a:t>
            </a: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  <a:latin typeface="Georgia"/>
              </a:rPr>
              <a:t>Inhalatie</a:t>
            </a: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  <a:latin typeface="Georgia"/>
              </a:rPr>
              <a:t>Vaginaal tabletten</a:t>
            </a:r>
          </a:p>
          <a:p>
            <a:pPr>
              <a:spcBef>
                <a:spcPts val="300"/>
              </a:spcBef>
              <a:buClr>
                <a:srgbClr val="A04DA3"/>
              </a:buClr>
              <a:buFont typeface="Georgia"/>
              <a:buChar char="•"/>
            </a:pPr>
            <a:r>
              <a:rPr lang="nl-NL" dirty="0">
                <a:solidFill>
                  <a:prstClr val="black"/>
                </a:solidFill>
                <a:latin typeface="Georgia"/>
              </a:rPr>
              <a:t>Injectievloeistof (intracutaan, subcutaan, intramusculair, intraveneus)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>
                <a:solidFill>
                  <a:srgbClr val="424456"/>
                </a:solidFill>
                <a:latin typeface="Trebuchet MS"/>
              </a:rPr>
              <a:t>PARENTERALE 		</a:t>
            </a:r>
            <a:r>
              <a:rPr lang="nl-NL" sz="1600" dirty="0">
                <a:solidFill>
                  <a:srgbClr val="424456"/>
                </a:solidFill>
                <a:latin typeface="Trebuchet MS"/>
              </a:rPr>
              <a:t>buiten het maag darmkanaal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855977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Breedbeeld</PresentationFormat>
  <Paragraphs>69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Trebuchet MS</vt:lpstr>
      <vt:lpstr>Kantoorthema</vt:lpstr>
      <vt:lpstr>VPH </vt:lpstr>
      <vt:lpstr>Medicatie</vt:lpstr>
      <vt:lpstr>Medicatie: uitzetten of verstrekken</vt:lpstr>
      <vt:lpstr>De werking</vt:lpstr>
      <vt:lpstr>De werking 1</vt:lpstr>
      <vt:lpstr>De werking 2</vt:lpstr>
      <vt:lpstr>Medicatie</vt:lpstr>
      <vt:lpstr>ENTERALE                        Via het maag darmstelsel</vt:lpstr>
      <vt:lpstr>PARENTERALE   buiten het maag darmkanaal</vt:lpstr>
      <vt:lpstr>Zalf en crème</vt:lpstr>
      <vt:lpstr>Druppels</vt:lpstr>
      <vt:lpstr>Inhalatie        Verschillende inhalatoren:  </vt:lpstr>
      <vt:lpstr>Aandachtspunten medicijntoediening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VPH </dc:title>
  <dc:creator>Koen Steinhauer</dc:creator>
  <cp:lastModifiedBy>Koen Steinhauer</cp:lastModifiedBy>
  <cp:revision>1</cp:revision>
  <dcterms:created xsi:type="dcterms:W3CDTF">2018-06-20T07:50:49Z</dcterms:created>
  <dcterms:modified xsi:type="dcterms:W3CDTF">2018-06-20T07:51:21Z</dcterms:modified>
</cp:coreProperties>
</file>